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2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4" r:id="rId2"/>
    <p:sldId id="256" r:id="rId3"/>
    <p:sldId id="283" r:id="rId4"/>
    <p:sldId id="299" r:id="rId5"/>
    <p:sldId id="257" r:id="rId6"/>
    <p:sldId id="258" r:id="rId7"/>
    <p:sldId id="259" r:id="rId8"/>
    <p:sldId id="260" r:id="rId9"/>
    <p:sldId id="261" r:id="rId10"/>
    <p:sldId id="264" r:id="rId11"/>
    <p:sldId id="263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7" r:id="rId23"/>
    <p:sldId id="275" r:id="rId24"/>
    <p:sldId id="276" r:id="rId25"/>
    <p:sldId id="278" r:id="rId26"/>
    <p:sldId id="281" r:id="rId27"/>
    <p:sldId id="282" r:id="rId28"/>
    <p:sldId id="279" r:id="rId29"/>
    <p:sldId id="280" r:id="rId30"/>
    <p:sldId id="284" r:id="rId31"/>
    <p:sldId id="287" r:id="rId32"/>
    <p:sldId id="285" r:id="rId33"/>
    <p:sldId id="286" r:id="rId34"/>
    <p:sldId id="288" r:id="rId35"/>
    <p:sldId id="289" r:id="rId36"/>
    <p:sldId id="290" r:id="rId37"/>
    <p:sldId id="291" r:id="rId38"/>
    <p:sldId id="292" r:id="rId39"/>
    <p:sldId id="294" r:id="rId40"/>
    <p:sldId id="295" r:id="rId41"/>
    <p:sldId id="300" r:id="rId42"/>
    <p:sldId id="296" r:id="rId43"/>
    <p:sldId id="301" r:id="rId44"/>
    <p:sldId id="302" r:id="rId45"/>
    <p:sldId id="303" r:id="rId46"/>
    <p:sldId id="304" r:id="rId47"/>
    <p:sldId id="297" r:id="rId48"/>
    <p:sldId id="298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5" r:id="rId59"/>
    <p:sldId id="316" r:id="rId60"/>
    <p:sldId id="317" r:id="rId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38" autoAdjust="0"/>
    <p:restoredTop sz="94660"/>
  </p:normalViewPr>
  <p:slideViewPr>
    <p:cSldViewPr snapToGrid="0">
      <p:cViewPr varScale="1">
        <p:scale>
          <a:sx n="71" d="100"/>
          <a:sy n="71" d="100"/>
        </p:scale>
        <p:origin x="6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1E954-A7A1-413E-B14C-2BF731FF05EA}" type="datetimeFigureOut">
              <a:rPr lang="en-GB" smtClean="0"/>
              <a:t>12/12/2014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8C2F8-50F2-4639-8361-AC6F1F569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3530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1E954-A7A1-413E-B14C-2BF731FF05EA}" type="datetimeFigureOut">
              <a:rPr lang="en-GB" smtClean="0"/>
              <a:t>12/12/2014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8C2F8-50F2-4639-8361-AC6F1F569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773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1E954-A7A1-413E-B14C-2BF731FF05EA}" type="datetimeFigureOut">
              <a:rPr lang="en-GB" smtClean="0"/>
              <a:t>12/12/2014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8C2F8-50F2-4639-8361-AC6F1F569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853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1E954-A7A1-413E-B14C-2BF731FF05EA}" type="datetimeFigureOut">
              <a:rPr lang="en-GB" smtClean="0"/>
              <a:t>12/12/2014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8C2F8-50F2-4639-8361-AC6F1F569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8072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1E954-A7A1-413E-B14C-2BF731FF05EA}" type="datetimeFigureOut">
              <a:rPr lang="en-GB" smtClean="0"/>
              <a:t>12/12/2014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8C2F8-50F2-4639-8361-AC6F1F569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955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1E954-A7A1-413E-B14C-2BF731FF05EA}" type="datetimeFigureOut">
              <a:rPr lang="en-GB" smtClean="0"/>
              <a:t>12/12/2014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8C2F8-50F2-4639-8361-AC6F1F569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071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1E954-A7A1-413E-B14C-2BF731FF05EA}" type="datetimeFigureOut">
              <a:rPr lang="en-GB" smtClean="0"/>
              <a:t>12/12/2014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8C2F8-50F2-4639-8361-AC6F1F569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1679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1E954-A7A1-413E-B14C-2BF731FF05EA}" type="datetimeFigureOut">
              <a:rPr lang="en-GB" smtClean="0"/>
              <a:t>12/12/2014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8C2F8-50F2-4639-8361-AC6F1F569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747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1E954-A7A1-413E-B14C-2BF731FF05EA}" type="datetimeFigureOut">
              <a:rPr lang="en-GB" smtClean="0"/>
              <a:t>12/12/2014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8C2F8-50F2-4639-8361-AC6F1F569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764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1E954-A7A1-413E-B14C-2BF731FF05EA}" type="datetimeFigureOut">
              <a:rPr lang="en-GB" smtClean="0"/>
              <a:t>12/12/2014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8C2F8-50F2-4639-8361-AC6F1F569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9753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1E954-A7A1-413E-B14C-2BF731FF05EA}" type="datetimeFigureOut">
              <a:rPr lang="en-GB" smtClean="0"/>
              <a:t>12/12/2014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8C2F8-50F2-4639-8361-AC6F1F569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91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51E954-A7A1-413E-B14C-2BF731FF05EA}" type="datetimeFigureOut">
              <a:rPr lang="en-GB" smtClean="0"/>
              <a:t>12/12/2014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8C2F8-50F2-4639-8361-AC6F1F569F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586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hyperlink" Target="mailto:p14tauseefw@iimahd.ernet.in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3779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FSI Potpourri – Quiz</a:t>
            </a:r>
            <a:br>
              <a:rPr lang="en-GB" dirty="0" smtClean="0"/>
            </a:br>
            <a:r>
              <a:rPr lang="en-GB" dirty="0" smtClean="0"/>
              <a:t>The boot is on the other foot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IIM Ahmedabad</a:t>
            </a:r>
          </a:p>
          <a:p>
            <a:r>
              <a:rPr lang="en-GB" dirty="0" smtClean="0"/>
              <a:t>12</a:t>
            </a:r>
            <a:r>
              <a:rPr lang="en-GB" baseline="30000" dirty="0" smtClean="0"/>
              <a:t>th</a:t>
            </a:r>
            <a:r>
              <a:rPr lang="en-GB" dirty="0" smtClean="0"/>
              <a:t> of December, 2014</a:t>
            </a:r>
          </a:p>
          <a:p>
            <a:r>
              <a:rPr lang="en-GB" dirty="0" smtClean="0"/>
              <a:t>Faculty Student Interaction Cell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017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Rules and Credits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dirty="0" smtClean="0"/>
              <a:t>Infinite Pounce</a:t>
            </a:r>
          </a:p>
          <a:p>
            <a:pPr lvl="1"/>
            <a:r>
              <a:rPr lang="en-GB" dirty="0" smtClean="0"/>
              <a:t>+10/-</a:t>
            </a:r>
            <a:r>
              <a:rPr lang="en-GB" dirty="0"/>
              <a:t>5</a:t>
            </a:r>
            <a:endParaRPr lang="en-GB" dirty="0" smtClean="0"/>
          </a:p>
          <a:p>
            <a:pPr lvl="1"/>
            <a:r>
              <a:rPr lang="en-GB" dirty="0" smtClean="0"/>
              <a:t>Open for 10 seconds</a:t>
            </a:r>
          </a:p>
          <a:p>
            <a:r>
              <a:rPr lang="en-GB" dirty="0" smtClean="0"/>
              <a:t>Bounce - Direct / Pass</a:t>
            </a:r>
          </a:p>
          <a:p>
            <a:pPr lvl="1"/>
            <a:r>
              <a:rPr lang="en-GB" dirty="0" smtClean="0"/>
              <a:t>+10/0</a:t>
            </a:r>
          </a:p>
          <a:p>
            <a:pPr lvl="1"/>
            <a:r>
              <a:rPr lang="en-GB" dirty="0" smtClean="0"/>
              <a:t>Open for 5 seconds</a:t>
            </a:r>
          </a:p>
          <a:p>
            <a:r>
              <a:rPr lang="en-GB" dirty="0" smtClean="0"/>
              <a:t>General Round</a:t>
            </a:r>
          </a:p>
          <a:p>
            <a:pPr lvl="1"/>
            <a:r>
              <a:rPr lang="en-GB" dirty="0" smtClean="0"/>
              <a:t>Half Clockwise, Half anti clockwise</a:t>
            </a:r>
          </a:p>
          <a:p>
            <a:r>
              <a:rPr lang="en-GB" dirty="0" smtClean="0"/>
              <a:t>Themed Quiz – Answer in your sheets</a:t>
            </a:r>
          </a:p>
          <a:p>
            <a:r>
              <a:rPr lang="en-GB" dirty="0" smtClean="0"/>
              <a:t>Connect – Answer in your sheets</a:t>
            </a:r>
          </a:p>
          <a:p>
            <a:r>
              <a:rPr lang="en-GB" dirty="0" smtClean="0"/>
              <a:t>Question to the team next in line to the answering team or the team that was asked if unanswered</a:t>
            </a:r>
          </a:p>
          <a:p>
            <a:r>
              <a:rPr lang="en-GB" dirty="0" smtClean="0"/>
              <a:t>Hints may be given if no one blocks</a:t>
            </a:r>
          </a:p>
          <a:p>
            <a:r>
              <a:rPr lang="en-GB" dirty="0" smtClean="0"/>
              <a:t>The quizmaster is dumb and rules with an iron fist</a:t>
            </a:r>
          </a:p>
          <a:p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dirty="0" smtClean="0"/>
              <a:t>Credits to the following</a:t>
            </a:r>
          </a:p>
          <a:p>
            <a:r>
              <a:rPr lang="en-GB" dirty="0" smtClean="0"/>
              <a:t>Maggi, for inspiring everyone to Quiz</a:t>
            </a:r>
          </a:p>
          <a:p>
            <a:r>
              <a:rPr lang="en-GB" dirty="0" smtClean="0"/>
              <a:t>Wikipedia and Google, for obvious reasons</a:t>
            </a:r>
          </a:p>
          <a:p>
            <a:r>
              <a:rPr lang="en-GB" dirty="0" smtClean="0"/>
              <a:t>The time keeper, even though I will </a:t>
            </a:r>
            <a:r>
              <a:rPr lang="en-GB" smtClean="0"/>
              <a:t>rule </a:t>
            </a:r>
            <a:r>
              <a:rPr lang="en-GB" smtClean="0"/>
              <a:t>out </a:t>
            </a:r>
            <a:r>
              <a:rPr lang="en-GB" dirty="0" smtClean="0"/>
              <a:t>indefinitely</a:t>
            </a:r>
          </a:p>
          <a:p>
            <a:r>
              <a:rPr lang="en-GB" dirty="0" smtClean="0"/>
              <a:t>The score keeper, no one overrules him</a:t>
            </a:r>
          </a:p>
          <a:p>
            <a:endParaRPr lang="en-GB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6051849" y="4123780"/>
            <a:ext cx="53057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Happy Quizzing!!!</a:t>
            </a:r>
            <a:endParaRPr 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73514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General Round 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First 5 questions are clockwise, next 5 anti clockwise</a:t>
            </a:r>
          </a:p>
          <a:p>
            <a:r>
              <a:rPr lang="en-GB" dirty="0" smtClean="0"/>
              <a:t>10 seconds for pouncing, 5 seconds on the bounce</a:t>
            </a:r>
          </a:p>
          <a:p>
            <a:r>
              <a:rPr lang="en-GB" dirty="0" smtClean="0"/>
              <a:t>+10/-5 on pounce, +10/0 on the bounce</a:t>
            </a:r>
          </a:p>
          <a:p>
            <a:r>
              <a:rPr lang="en-GB" dirty="0" smtClean="0"/>
              <a:t>Next question rule as explained</a:t>
            </a:r>
          </a:p>
          <a:p>
            <a:r>
              <a:rPr lang="en-GB" dirty="0" smtClean="0"/>
              <a:t>Ambiguities to be resolved by me. You can’t submit a crib </a:t>
            </a:r>
            <a:r>
              <a:rPr lang="en-GB" dirty="0" smtClean="0">
                <a:sym typeface="Wingdings" panose="05000000000000000000" pitchFamily="2" charset="2"/>
              </a:rPr>
              <a:t></a:t>
            </a:r>
            <a:r>
              <a:rPr lang="en-GB" dirty="0" smtClean="0"/>
              <a:t>.</a:t>
            </a:r>
          </a:p>
          <a:p>
            <a:r>
              <a:rPr lang="en-GB" dirty="0" smtClean="0"/>
              <a:t>Scores at the end of the round.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6900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Q1 – Name it.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 framed copy of what, meant to be a tribute to a certain Leander Starr Jameson, is affixed to the wall before the study desk in the cabins of the officer cadets at the National Defence Academy at Pune?</a:t>
            </a:r>
          </a:p>
          <a:p>
            <a:r>
              <a:rPr lang="en-GB" dirty="0" smtClean="0"/>
              <a:t>A portion of it is also </a:t>
            </a:r>
            <a:r>
              <a:rPr lang="en-US" dirty="0" smtClean="0"/>
              <a:t>on the wall of the players’ entrance to the Centre Court at the All England Lawn Tennis and Croquet Club, where the Wimbledon Championships are held.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986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056" y="1799566"/>
            <a:ext cx="5907888" cy="325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16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Rudyard Kipling’s “If”</a:t>
            </a:r>
          </a:p>
          <a:p>
            <a:r>
              <a:rPr lang="en-GB" dirty="0" smtClean="0"/>
              <a:t>Great if you knew who Leander </a:t>
            </a:r>
            <a:r>
              <a:rPr lang="en-GB" smtClean="0"/>
              <a:t>Starr Jameson was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231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Q2 – Identify the person in the pic.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Identify this person, notable for many firsts in Indian Cinema. Most popular for a certain piece of work (another first), he also gave India its first motion picture made with international collaboration, the first English feature film, and the first indigenous colour film.</a:t>
            </a:r>
          </a:p>
          <a:p>
            <a:r>
              <a:rPr lang="en-GB" dirty="0" smtClean="0"/>
              <a:t>Picture on the next slide.</a:t>
            </a:r>
          </a:p>
          <a:p>
            <a:r>
              <a:rPr lang="en-GB" dirty="0" smtClean="0"/>
              <a:t>It’s grainy, if you wanted some hints.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8051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167" y="13446"/>
            <a:ext cx="8250412" cy="6831341"/>
          </a:xfrm>
        </p:spPr>
      </p:pic>
    </p:spTree>
    <p:extLst>
      <p:ext uri="{BB962C8B-B14F-4D97-AF65-F5344CB8AC3E}">
        <p14:creationId xmlns:p14="http://schemas.microsoft.com/office/powerpoint/2010/main" val="278211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056" y="1799566"/>
            <a:ext cx="5907888" cy="325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15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Ardeshir</a:t>
            </a:r>
            <a:r>
              <a:rPr lang="en-GB" dirty="0" smtClean="0"/>
              <a:t> </a:t>
            </a:r>
            <a:r>
              <a:rPr lang="en-GB" dirty="0" err="1" smtClean="0"/>
              <a:t>Irani</a:t>
            </a:r>
            <a:endParaRPr lang="en-GB" dirty="0" smtClean="0"/>
          </a:p>
          <a:p>
            <a:r>
              <a:rPr lang="en-GB" dirty="0" smtClean="0"/>
              <a:t>You earn my respect if you name the four movies, but no points </a:t>
            </a:r>
            <a:r>
              <a:rPr lang="en-GB" dirty="0" smtClean="0">
                <a:sym typeface="Wingdings" panose="05000000000000000000" pitchFamily="2" charset="2"/>
              </a:rPr>
              <a:t>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852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Q3 – Identify X.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X was born in </a:t>
            </a:r>
            <a:r>
              <a:rPr lang="en-GB" dirty="0" err="1" smtClean="0"/>
              <a:t>Mardin</a:t>
            </a:r>
            <a:r>
              <a:rPr lang="en-GB" dirty="0" smtClean="0"/>
              <a:t>, Turkey, 1908. She/he emigrated to Canada to his uncle’s place who was a photographer. She/he himself became a famous photographer, popular for portraits.</a:t>
            </a:r>
          </a:p>
          <a:p>
            <a:r>
              <a:rPr lang="en-US" dirty="0" smtClean="0"/>
              <a:t>In 2000, when International Who’s Who drafted a list of 100 most notable people of the century, 51 among them were photographed by X one time or other.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759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056" y="1799566"/>
            <a:ext cx="5907888" cy="325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91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Yusuf Karsh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243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Q4 – Connect. Exhaustive list (debated)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Ashwathama</a:t>
            </a:r>
            <a:endParaRPr lang="en-GB" dirty="0" smtClean="0"/>
          </a:p>
          <a:p>
            <a:r>
              <a:rPr lang="en-GB" dirty="0" smtClean="0"/>
              <a:t>Bali, or </a:t>
            </a:r>
            <a:r>
              <a:rPr lang="en-GB" dirty="0" err="1" smtClean="0"/>
              <a:t>Mahabali</a:t>
            </a:r>
            <a:endParaRPr lang="en-GB" dirty="0" smtClean="0"/>
          </a:p>
          <a:p>
            <a:r>
              <a:rPr lang="en-GB" dirty="0" err="1" smtClean="0"/>
              <a:t>Vyasa</a:t>
            </a:r>
            <a:endParaRPr lang="en-GB" dirty="0" smtClean="0"/>
          </a:p>
          <a:p>
            <a:r>
              <a:rPr lang="en-GB" dirty="0" smtClean="0"/>
              <a:t>Hanuman</a:t>
            </a:r>
          </a:p>
          <a:p>
            <a:r>
              <a:rPr lang="en-GB" dirty="0" err="1" smtClean="0"/>
              <a:t>Vibhishana</a:t>
            </a:r>
            <a:endParaRPr lang="en-GB" dirty="0"/>
          </a:p>
          <a:p>
            <a:r>
              <a:rPr lang="en-GB" dirty="0" err="1" smtClean="0"/>
              <a:t>Kripacharya</a:t>
            </a:r>
            <a:endParaRPr lang="en-GB" dirty="0" smtClean="0"/>
          </a:p>
          <a:p>
            <a:r>
              <a:rPr lang="en-GB" dirty="0" err="1" smtClean="0"/>
              <a:t>Parashurama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8270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056" y="1799566"/>
            <a:ext cx="5907888" cy="325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44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7 </a:t>
            </a:r>
            <a:r>
              <a:rPr lang="en-GB" dirty="0" err="1" smtClean="0"/>
              <a:t>Chiranjeevi</a:t>
            </a:r>
            <a:r>
              <a:rPr lang="en-GB" dirty="0" smtClean="0"/>
              <a:t>, according to the </a:t>
            </a:r>
            <a:r>
              <a:rPr lang="en-GB" dirty="0" err="1" smtClean="0"/>
              <a:t>Puranas</a:t>
            </a:r>
            <a:r>
              <a:rPr lang="en-GB" dirty="0" smtClean="0"/>
              <a:t>, Ramayana and Mahabharata</a:t>
            </a:r>
          </a:p>
          <a:p>
            <a:r>
              <a:rPr lang="en-GB" dirty="0" smtClean="0"/>
              <a:t>"</a:t>
            </a:r>
            <a:r>
              <a:rPr lang="en-GB" dirty="0" err="1" smtClean="0"/>
              <a:t>Ashwatthama</a:t>
            </a:r>
            <a:r>
              <a:rPr lang="en-GB" dirty="0" smtClean="0"/>
              <a:t> </a:t>
            </a:r>
            <a:r>
              <a:rPr lang="en-GB" dirty="0" err="1" smtClean="0"/>
              <a:t>Balir</a:t>
            </a:r>
            <a:r>
              <a:rPr lang="en-GB" dirty="0" smtClean="0"/>
              <a:t> </a:t>
            </a:r>
            <a:r>
              <a:rPr lang="en-GB" dirty="0" err="1" smtClean="0"/>
              <a:t>Vyaso</a:t>
            </a:r>
            <a:r>
              <a:rPr lang="en-GB" dirty="0" smtClean="0"/>
              <a:t> </a:t>
            </a:r>
            <a:r>
              <a:rPr lang="en-GB" dirty="0" err="1" smtClean="0"/>
              <a:t>Hanumanash</a:t>
            </a:r>
            <a:r>
              <a:rPr lang="en-GB" dirty="0" smtClean="0"/>
              <a:t> cha </a:t>
            </a:r>
            <a:r>
              <a:rPr lang="en-GB" dirty="0" err="1" smtClean="0"/>
              <a:t>Vibhishana</a:t>
            </a:r>
            <a:r>
              <a:rPr lang="en-GB" dirty="0" smtClean="0"/>
              <a:t> </a:t>
            </a:r>
            <a:r>
              <a:rPr lang="en-GB" dirty="0" err="1" smtClean="0"/>
              <a:t>Krupacharya</a:t>
            </a:r>
            <a:r>
              <a:rPr lang="en-GB" dirty="0" smtClean="0"/>
              <a:t> cha </a:t>
            </a:r>
            <a:r>
              <a:rPr lang="en-GB" dirty="0" err="1" smtClean="0"/>
              <a:t>Parashuramam</a:t>
            </a:r>
            <a:r>
              <a:rPr lang="en-GB" dirty="0" smtClean="0"/>
              <a:t> </a:t>
            </a:r>
            <a:r>
              <a:rPr lang="en-GB" dirty="0" err="1" smtClean="0"/>
              <a:t>Saptaita</a:t>
            </a:r>
            <a:r>
              <a:rPr lang="en-GB" dirty="0" smtClean="0"/>
              <a:t> </a:t>
            </a:r>
            <a:r>
              <a:rPr lang="en-GB" dirty="0" err="1" smtClean="0"/>
              <a:t>Chiranjeevanam</a:t>
            </a:r>
            <a:r>
              <a:rPr lang="en-GB" dirty="0" smtClean="0"/>
              <a:t>" - '</a:t>
            </a:r>
            <a:r>
              <a:rPr lang="en-GB" dirty="0" err="1" smtClean="0"/>
              <a:t>Ashwathama</a:t>
            </a:r>
            <a:r>
              <a:rPr lang="en-GB" dirty="0" smtClean="0"/>
              <a:t>, King </a:t>
            </a:r>
            <a:r>
              <a:rPr lang="en-GB" dirty="0" err="1" smtClean="0"/>
              <a:t>Mahabali</a:t>
            </a:r>
            <a:r>
              <a:rPr lang="en-GB" dirty="0" smtClean="0"/>
              <a:t>, </a:t>
            </a:r>
            <a:r>
              <a:rPr lang="en-GB" dirty="0" err="1" smtClean="0"/>
              <a:t>Vyasa</a:t>
            </a:r>
            <a:r>
              <a:rPr lang="en-GB" dirty="0" smtClean="0"/>
              <a:t>, Hanuman, </a:t>
            </a:r>
            <a:r>
              <a:rPr lang="en-GB" dirty="0" err="1" smtClean="0"/>
              <a:t>Vibhishana</a:t>
            </a:r>
            <a:r>
              <a:rPr lang="en-GB" dirty="0" smtClean="0"/>
              <a:t>, </a:t>
            </a:r>
            <a:r>
              <a:rPr lang="en-GB" dirty="0" err="1" smtClean="0"/>
              <a:t>Kripacharya</a:t>
            </a:r>
            <a:r>
              <a:rPr lang="en-GB" dirty="0" smtClean="0"/>
              <a:t> and </a:t>
            </a:r>
            <a:r>
              <a:rPr lang="en-GB" dirty="0" err="1" smtClean="0"/>
              <a:t>Parashurama</a:t>
            </a:r>
            <a:r>
              <a:rPr lang="en-GB" dirty="0" smtClean="0"/>
              <a:t> are the seven death-defying or imperishable personalities '.</a:t>
            </a:r>
          </a:p>
          <a:p>
            <a:r>
              <a:rPr lang="en-GB" dirty="0" smtClean="0"/>
              <a:t>Others too have been called </a:t>
            </a:r>
            <a:r>
              <a:rPr lang="en-GB" dirty="0" err="1" smtClean="0"/>
              <a:t>Chiranjeevi</a:t>
            </a:r>
            <a:r>
              <a:rPr lang="en-GB" dirty="0" smtClean="0"/>
              <a:t>, but this is the most accepted list according to the scriptures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630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Q5 – Identify X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X is also called the Lou Gehrig's disease, and sometimes, Charcot disease. The term, </a:t>
            </a:r>
            <a:r>
              <a:rPr lang="en-US" dirty="0"/>
              <a:t>M</a:t>
            </a:r>
            <a:r>
              <a:rPr lang="en-US" dirty="0" smtClean="0"/>
              <a:t>otor Neuron Disease (MND) is sometimes used interchangeably with X.</a:t>
            </a:r>
          </a:p>
          <a:p>
            <a:r>
              <a:rPr lang="en-US" dirty="0" smtClean="0"/>
              <a:t>Descriptions of the disease date back to at least 1824 by Charles Bell. In 1869, the connection between the symptoms and the underlying neurological problems were first described by Jean-Martin Charcot. It became well known in the United States when it affected famous baseball player Lou Gehrig.</a:t>
            </a:r>
          </a:p>
          <a:p>
            <a:r>
              <a:rPr lang="en-US" dirty="0" smtClean="0"/>
              <a:t>There’s a more popular term. X.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88386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056" y="1799566"/>
            <a:ext cx="5907888" cy="325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1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Amyotrophic lateral sclerosis (ALS)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583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Q6 – Identify the lead dancer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smtClean="0"/>
              <a:t>Movie – “</a:t>
            </a:r>
            <a:r>
              <a:rPr lang="en-GB" dirty="0" err="1" smtClean="0"/>
              <a:t>Izzat</a:t>
            </a:r>
            <a:r>
              <a:rPr lang="en-GB" dirty="0" smtClean="0"/>
              <a:t>”</a:t>
            </a:r>
          </a:p>
          <a:p>
            <a:r>
              <a:rPr lang="en-GB" dirty="0" smtClean="0"/>
              <a:t>Sorry but VLC didn’t seem to work</a:t>
            </a:r>
            <a:endParaRPr lang="en-GB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565556"/>
            <a:ext cx="3536576" cy="4946261"/>
          </a:xfrm>
        </p:spPr>
      </p:pic>
    </p:spTree>
    <p:extLst>
      <p:ext uri="{BB962C8B-B14F-4D97-AF65-F5344CB8AC3E}">
        <p14:creationId xmlns:p14="http://schemas.microsoft.com/office/powerpoint/2010/main" val="227234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q5_FSI Pot Pourri (online-video-cutter.com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58726" y="53789"/>
            <a:ext cx="8274487" cy="6770260"/>
          </a:xfrm>
        </p:spPr>
      </p:pic>
    </p:spTree>
    <p:extLst>
      <p:ext uri="{BB962C8B-B14F-4D97-AF65-F5344CB8AC3E}">
        <p14:creationId xmlns:p14="http://schemas.microsoft.com/office/powerpoint/2010/main" val="4025754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056" y="1799566"/>
            <a:ext cx="5907888" cy="325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77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Jayalalitha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35887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Q7 – Put </a:t>
            </a:r>
            <a:r>
              <a:rPr lang="en-GB" dirty="0" err="1" smtClean="0"/>
              <a:t>Funda</a:t>
            </a:r>
            <a:r>
              <a:rPr lang="en-GB" dirty="0" smtClean="0"/>
              <a:t>. Sitter.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Images on following slides.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91366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782" y="33484"/>
            <a:ext cx="3935899" cy="673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4029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824" y="25462"/>
            <a:ext cx="8310281" cy="679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0802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056" y="1799566"/>
            <a:ext cx="5907888" cy="325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91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Indian Express protest against the imposition of Emergency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783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Q8 – The real life story of the film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Movie – </a:t>
            </a:r>
            <a:r>
              <a:rPr lang="en-US" dirty="0" err="1" smtClean="0"/>
              <a:t>Achanak</a:t>
            </a:r>
            <a:endParaRPr lang="en-US" dirty="0" smtClean="0"/>
          </a:p>
          <a:p>
            <a:r>
              <a:rPr lang="en-US" dirty="0" smtClean="0"/>
              <a:t>Director – </a:t>
            </a:r>
            <a:r>
              <a:rPr lang="en-US" dirty="0" err="1" smtClean="0"/>
              <a:t>Gulzar</a:t>
            </a:r>
            <a:endParaRPr lang="en-US" dirty="0" smtClean="0"/>
          </a:p>
          <a:p>
            <a:r>
              <a:rPr lang="en-US" dirty="0" smtClean="0"/>
              <a:t>Year – 1973 (not the incident)</a:t>
            </a:r>
          </a:p>
          <a:p>
            <a:r>
              <a:rPr lang="en-US" dirty="0" smtClean="0"/>
              <a:t>Actors – </a:t>
            </a:r>
            <a:r>
              <a:rPr lang="en-US" dirty="0" err="1" smtClean="0"/>
              <a:t>Vinod</a:t>
            </a:r>
            <a:r>
              <a:rPr lang="en-US" dirty="0" smtClean="0"/>
              <a:t> Khanna, </a:t>
            </a:r>
            <a:r>
              <a:rPr lang="en-US" dirty="0" err="1" smtClean="0"/>
              <a:t>Leela</a:t>
            </a:r>
            <a:r>
              <a:rPr lang="en-US" dirty="0" smtClean="0"/>
              <a:t> Naidu, Om </a:t>
            </a:r>
            <a:r>
              <a:rPr lang="en-US" dirty="0" err="1" smtClean="0"/>
              <a:t>Shivpuri</a:t>
            </a:r>
            <a:r>
              <a:rPr lang="en-US" dirty="0" smtClean="0"/>
              <a:t> (not on cover)</a:t>
            </a:r>
          </a:p>
          <a:p>
            <a:r>
              <a:rPr lang="en-US" dirty="0" smtClean="0"/>
              <a:t>Image on Next Slide</a:t>
            </a:r>
          </a:p>
        </p:txBody>
      </p:sp>
    </p:spTree>
    <p:extLst>
      <p:ext uri="{BB962C8B-B14F-4D97-AF65-F5344CB8AC3E}">
        <p14:creationId xmlns:p14="http://schemas.microsoft.com/office/powerpoint/2010/main" val="117112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648" y="53405"/>
            <a:ext cx="6696634" cy="6733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0631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056" y="1799566"/>
            <a:ext cx="5907888" cy="325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31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K M </a:t>
            </a:r>
            <a:r>
              <a:rPr lang="en-GB" dirty="0" err="1" smtClean="0"/>
              <a:t>Nanavati</a:t>
            </a:r>
            <a:r>
              <a:rPr lang="en-GB" dirty="0" smtClean="0"/>
              <a:t> </a:t>
            </a:r>
            <a:r>
              <a:rPr lang="en-GB" dirty="0" err="1" smtClean="0"/>
              <a:t>vs</a:t>
            </a:r>
            <a:r>
              <a:rPr lang="en-GB" dirty="0" smtClean="0"/>
              <a:t> State of Maharashtra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282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Q9 – ID both. No half points.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two of them set up a film company that made movies based on short stories and novels, notably by E M Forster, Henry James and a certain person who will go unnamed.</a:t>
            </a:r>
          </a:p>
          <a:p>
            <a:r>
              <a:rPr lang="en-US" dirty="0"/>
              <a:t>The initial goal of the company was "to make English-language films in India aimed at the international market," but the company ended up making many films set in England and America</a:t>
            </a:r>
            <a:r>
              <a:rPr lang="en-US" dirty="0" smtClean="0"/>
              <a:t>.</a:t>
            </a:r>
          </a:p>
          <a:p>
            <a:r>
              <a:rPr lang="en-US" dirty="0" smtClean="0"/>
              <a:t>Image on next slide.</a:t>
            </a:r>
          </a:p>
        </p:txBody>
      </p:sp>
    </p:spTree>
    <p:extLst>
      <p:ext uri="{BB962C8B-B14F-4D97-AF65-F5344CB8AC3E}">
        <p14:creationId xmlns:p14="http://schemas.microsoft.com/office/powerpoint/2010/main" val="273750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91" y="1021976"/>
            <a:ext cx="11930012" cy="510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6127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056" y="1799566"/>
            <a:ext cx="5907888" cy="325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70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Merchant – Ivory</a:t>
            </a:r>
          </a:p>
          <a:p>
            <a:r>
              <a:rPr lang="en-GB" dirty="0" smtClean="0"/>
              <a:t>Ismail Merchant and James Ivory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592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Q10 – ID X. He wasn’t a smuggler, BTW.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X was </a:t>
            </a:r>
            <a:r>
              <a:rPr lang="en-US" dirty="0"/>
              <a:t>a 17th-century Sufi, revered by both Muslims and Hindus, whose shrine is </a:t>
            </a:r>
            <a:r>
              <a:rPr lang="en-US" dirty="0" smtClean="0"/>
              <a:t>in </a:t>
            </a:r>
            <a:r>
              <a:rPr lang="en-US" dirty="0"/>
              <a:t>Karnataka, India. </a:t>
            </a:r>
            <a:endParaRPr lang="en-US" dirty="0" smtClean="0"/>
          </a:p>
          <a:p>
            <a:r>
              <a:rPr lang="en-US" dirty="0" smtClean="0"/>
              <a:t>She/he </a:t>
            </a:r>
            <a:r>
              <a:rPr lang="en-US" dirty="0"/>
              <a:t>is said to have introduced the coffee plant to India by </a:t>
            </a:r>
            <a:r>
              <a:rPr lang="en-US" dirty="0" smtClean="0"/>
              <a:t>smuggling seven </a:t>
            </a:r>
            <a:r>
              <a:rPr lang="en-US" dirty="0"/>
              <a:t>beans from the port of Mocha, Yemen, which were then raised at the place that bears his </a:t>
            </a:r>
            <a:r>
              <a:rPr lang="en-US" dirty="0" smtClean="0"/>
              <a:t>name.</a:t>
            </a:r>
          </a:p>
          <a:p>
            <a:r>
              <a:rPr lang="en-US" dirty="0" smtClean="0"/>
              <a:t>The story is now popularly recounted as “X and the seven seeds”</a:t>
            </a:r>
          </a:p>
        </p:txBody>
      </p:sp>
    </p:spTree>
    <p:extLst>
      <p:ext uri="{BB962C8B-B14F-4D97-AF65-F5344CB8AC3E}">
        <p14:creationId xmlns:p14="http://schemas.microsoft.com/office/powerpoint/2010/main" val="143737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056" y="1799566"/>
            <a:ext cx="5907888" cy="325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19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Baba </a:t>
            </a:r>
            <a:r>
              <a:rPr lang="en-GB" dirty="0" err="1" smtClean="0"/>
              <a:t>Budan</a:t>
            </a:r>
            <a:endParaRPr lang="en-GB" dirty="0" smtClean="0"/>
          </a:p>
          <a:p>
            <a:r>
              <a:rPr lang="en-GB" dirty="0" smtClean="0"/>
              <a:t>Baba </a:t>
            </a:r>
            <a:r>
              <a:rPr lang="en-GB" dirty="0" err="1" smtClean="0"/>
              <a:t>Budan</a:t>
            </a:r>
            <a:r>
              <a:rPr lang="en-GB" dirty="0" smtClean="0"/>
              <a:t> Hills are named after him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965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Themed Quiz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theme is IIM Ahmedabad</a:t>
            </a:r>
          </a:p>
          <a:p>
            <a:r>
              <a:rPr lang="en-GB" dirty="0" smtClean="0"/>
              <a:t>5 questions, all related to the theme somehow or the other</a:t>
            </a:r>
          </a:p>
          <a:p>
            <a:r>
              <a:rPr lang="en-GB" dirty="0" smtClean="0"/>
              <a:t>If you don’t get the relation, then remember there are no cribs </a:t>
            </a:r>
            <a:r>
              <a:rPr lang="en-GB" dirty="0" smtClean="0">
                <a:sym typeface="Wingdings" panose="05000000000000000000" pitchFamily="2" charset="2"/>
              </a:rPr>
              <a:t></a:t>
            </a:r>
          </a:p>
          <a:p>
            <a:r>
              <a:rPr lang="en-GB" dirty="0" smtClean="0">
                <a:sym typeface="Wingdings" panose="05000000000000000000" pitchFamily="2" charset="2"/>
              </a:rPr>
              <a:t>Answer in your sheets with correct numbering. If you get the numbering wrong, you are doomed. Live with it.</a:t>
            </a:r>
          </a:p>
          <a:p>
            <a:r>
              <a:rPr lang="en-GB" dirty="0" smtClean="0">
                <a:sym typeface="Wingdings" panose="05000000000000000000" pitchFamily="2" charset="2"/>
              </a:rPr>
              <a:t>+10/0 for every question</a:t>
            </a:r>
          </a:p>
          <a:p>
            <a:r>
              <a:rPr lang="en-GB" smtClean="0">
                <a:sym typeface="Wingdings" panose="05000000000000000000" pitchFamily="2" charset="2"/>
              </a:rPr>
              <a:t>10 </a:t>
            </a:r>
            <a:r>
              <a:rPr lang="en-GB" dirty="0" smtClean="0">
                <a:sym typeface="Wingdings" panose="05000000000000000000" pitchFamily="2" charset="2"/>
              </a:rPr>
              <a:t>seconds on each question</a:t>
            </a:r>
          </a:p>
          <a:p>
            <a:r>
              <a:rPr lang="en-GB" dirty="0" smtClean="0">
                <a:sym typeface="Wingdings" panose="05000000000000000000" pitchFamily="2" charset="2"/>
              </a:rPr>
              <a:t>Scores at the end of the round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41391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Q11 – ID X.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X was an economist who served as India's first Railway Minister and subsequently as India's Finance Minister</a:t>
            </a:r>
            <a:r>
              <a:rPr lang="en-US" dirty="0" smtClean="0"/>
              <a:t>, </a:t>
            </a:r>
            <a:r>
              <a:rPr lang="en-US" dirty="0"/>
              <a:t>taking office shortly after the presentation of India's first Budget, in 1948</a:t>
            </a:r>
            <a:r>
              <a:rPr lang="en-US" dirty="0" smtClean="0"/>
              <a:t>.</a:t>
            </a:r>
          </a:p>
          <a:p>
            <a:r>
              <a:rPr lang="en-US" dirty="0" smtClean="0"/>
              <a:t>She/he </a:t>
            </a:r>
            <a:r>
              <a:rPr lang="en-US" dirty="0"/>
              <a:t>presented two Budgets, but resigned following the 1950 Budget in protest at the increasing power of the Planning Commission and P. </a:t>
            </a:r>
            <a:r>
              <a:rPr lang="en-US" dirty="0" smtClean="0"/>
              <a:t>C. </a:t>
            </a:r>
            <a:r>
              <a:rPr lang="en-US" dirty="0" err="1" smtClean="0"/>
              <a:t>Mahalanobis</a:t>
            </a:r>
            <a:r>
              <a:rPr lang="en-US" dirty="0" smtClean="0"/>
              <a:t>.</a:t>
            </a:r>
          </a:p>
          <a:p>
            <a:r>
              <a:rPr lang="en-US" dirty="0" smtClean="0"/>
              <a:t>She/he </a:t>
            </a:r>
            <a:r>
              <a:rPr lang="en-US" dirty="0"/>
              <a:t>was the founding President of the Governing Body of NCAER. </a:t>
            </a:r>
            <a:r>
              <a:rPr lang="en-US" dirty="0" smtClean="0"/>
              <a:t>Her/his </a:t>
            </a:r>
            <a:r>
              <a:rPr lang="en-US" dirty="0"/>
              <a:t>nephew, </a:t>
            </a:r>
            <a:r>
              <a:rPr lang="en-US" dirty="0" err="1"/>
              <a:t>Verghese</a:t>
            </a:r>
            <a:r>
              <a:rPr lang="en-US" dirty="0"/>
              <a:t> </a:t>
            </a:r>
            <a:r>
              <a:rPr lang="en-US" dirty="0" err="1"/>
              <a:t>Kurien</a:t>
            </a:r>
            <a:r>
              <a:rPr lang="en-US" dirty="0"/>
              <a:t>, was the father of India's White </a:t>
            </a:r>
            <a:r>
              <a:rPr lang="en-US" dirty="0" smtClean="0"/>
              <a:t>Revolution.</a:t>
            </a:r>
          </a:p>
          <a:p>
            <a:r>
              <a:rPr lang="en-US" dirty="0" smtClean="0"/>
              <a:t>Her/his son is the connect with IIM Ahmedabad, no more hints.</a:t>
            </a:r>
          </a:p>
        </p:txBody>
      </p:sp>
    </p:spTree>
    <p:extLst>
      <p:ext uri="{BB962C8B-B14F-4D97-AF65-F5344CB8AC3E}">
        <p14:creationId xmlns:p14="http://schemas.microsoft.com/office/powerpoint/2010/main" val="109618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Q12 – ID X.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X was a prominent businessman and industrialist popular with the Indian Freedom struggle for promoting the </a:t>
            </a:r>
            <a:r>
              <a:rPr lang="en-US" dirty="0" err="1" smtClean="0"/>
              <a:t>Swadeshi</a:t>
            </a:r>
            <a:r>
              <a:rPr lang="en-US" dirty="0" smtClean="0"/>
              <a:t> movement.</a:t>
            </a:r>
          </a:p>
          <a:p>
            <a:r>
              <a:rPr lang="en-US" dirty="0" smtClean="0"/>
              <a:t>In </a:t>
            </a:r>
            <a:r>
              <a:rPr lang="en-US" dirty="0"/>
              <a:t>1948, </a:t>
            </a:r>
            <a:r>
              <a:rPr lang="en-US" dirty="0" smtClean="0"/>
              <a:t>X’s business </a:t>
            </a:r>
            <a:r>
              <a:rPr lang="en-US" dirty="0"/>
              <a:t>group was named in the list of business houses indulging in black-marketing. </a:t>
            </a:r>
            <a:r>
              <a:rPr lang="en-US" dirty="0" smtClean="0"/>
              <a:t>India’s first Finance Minister, a close friend, had to resign because of a report which suggested that he had tried getting X’s name dropped.</a:t>
            </a:r>
          </a:p>
          <a:p>
            <a:r>
              <a:rPr lang="en-US" dirty="0" smtClean="0"/>
              <a:t>X was eventually absolved.</a:t>
            </a:r>
          </a:p>
        </p:txBody>
      </p:sp>
    </p:spTree>
    <p:extLst>
      <p:ext uri="{BB962C8B-B14F-4D97-AF65-F5344CB8AC3E}">
        <p14:creationId xmlns:p14="http://schemas.microsoft.com/office/powerpoint/2010/main" val="183085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Q13 – ID X.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X was </a:t>
            </a:r>
            <a:r>
              <a:rPr lang="en-US" dirty="0"/>
              <a:t>born in 1948 in the village of </a:t>
            </a:r>
            <a:r>
              <a:rPr lang="en-US" dirty="0" err="1"/>
              <a:t>Khimel</a:t>
            </a:r>
            <a:r>
              <a:rPr lang="en-US" dirty="0"/>
              <a:t>, near Rani, Rajasthan, </a:t>
            </a:r>
            <a:r>
              <a:rPr lang="en-US" dirty="0" smtClean="0"/>
              <a:t>to a INC </a:t>
            </a:r>
            <a:r>
              <a:rPr lang="en-US" dirty="0"/>
              <a:t>member father. </a:t>
            </a:r>
            <a:r>
              <a:rPr lang="en-US" dirty="0" smtClean="0"/>
              <a:t>X was from the 2</a:t>
            </a:r>
            <a:r>
              <a:rPr lang="en-US" baseline="30000" dirty="0" smtClean="0"/>
              <a:t>nd</a:t>
            </a:r>
            <a:r>
              <a:rPr lang="en-US" dirty="0" smtClean="0"/>
              <a:t> </a:t>
            </a:r>
            <a:r>
              <a:rPr lang="en-US" dirty="0"/>
              <a:t>batch of </a:t>
            </a:r>
            <a:r>
              <a:rPr lang="en-US" dirty="0" smtClean="0"/>
              <a:t>PGP </a:t>
            </a:r>
            <a:r>
              <a:rPr lang="en-US" dirty="0" err="1" smtClean="0"/>
              <a:t>programme</a:t>
            </a:r>
            <a:r>
              <a:rPr lang="en-US" dirty="0" smtClean="0"/>
              <a:t>, the </a:t>
            </a:r>
            <a:r>
              <a:rPr lang="en-US" dirty="0"/>
              <a:t>youngest student at the age of </a:t>
            </a:r>
            <a:r>
              <a:rPr lang="en-US" dirty="0" smtClean="0"/>
              <a:t>17.</a:t>
            </a:r>
          </a:p>
          <a:p>
            <a:r>
              <a:rPr lang="en-US" dirty="0" smtClean="0"/>
              <a:t>X </a:t>
            </a:r>
            <a:r>
              <a:rPr lang="en-US" dirty="0"/>
              <a:t>was awarded the National Merit Scholarship in both the years and took </a:t>
            </a:r>
            <a:r>
              <a:rPr lang="en-US" dirty="0" smtClean="0"/>
              <a:t>the diploma </a:t>
            </a:r>
            <a:r>
              <a:rPr lang="en-US" dirty="0"/>
              <a:t>with the 5th rank in 1967</a:t>
            </a:r>
            <a:r>
              <a:rPr lang="en-US" dirty="0" smtClean="0"/>
              <a:t>.</a:t>
            </a:r>
          </a:p>
          <a:p>
            <a:r>
              <a:rPr lang="en-US" dirty="0" smtClean="0"/>
              <a:t>X was a key figure in the first Detergent war, where he fought directly </a:t>
            </a:r>
            <a:r>
              <a:rPr lang="en-US" smtClean="0"/>
              <a:t>against VS.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3231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Q14 – ID X.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X </a:t>
            </a:r>
            <a:r>
              <a:rPr lang="en-US" dirty="0"/>
              <a:t>was educated at Cambridge, </a:t>
            </a:r>
            <a:r>
              <a:rPr lang="en-US" dirty="0" smtClean="0"/>
              <a:t>UK, </a:t>
            </a:r>
            <a:r>
              <a:rPr lang="en-US" dirty="0"/>
              <a:t>and went on to do post graduate work in development communication at the </a:t>
            </a:r>
            <a:r>
              <a:rPr lang="en-US" dirty="0" smtClean="0"/>
              <a:t>MIT.</a:t>
            </a:r>
          </a:p>
          <a:p>
            <a:r>
              <a:rPr lang="en-US" dirty="0" smtClean="0"/>
              <a:t>X is the founder of CEE, Ahmedabad, and is the chairman of the pharmaceutical company founded by his grandfather.</a:t>
            </a:r>
          </a:p>
          <a:p>
            <a:r>
              <a:rPr lang="en-US" dirty="0" smtClean="0"/>
              <a:t>X’s sibling is an alumnus of IIMA, though it is not the only connection X shares with IIMA.</a:t>
            </a:r>
          </a:p>
          <a:p>
            <a:r>
              <a:rPr lang="en-US" dirty="0" smtClean="0"/>
              <a:t>X is a very prominent environmentalist and social worker and is a Padma Shri awardee.</a:t>
            </a:r>
          </a:p>
        </p:txBody>
      </p:sp>
    </p:spTree>
    <p:extLst>
      <p:ext uri="{BB962C8B-B14F-4D97-AF65-F5344CB8AC3E}">
        <p14:creationId xmlns:p14="http://schemas.microsoft.com/office/powerpoint/2010/main" val="65575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Q15 – ID X.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X </a:t>
            </a:r>
            <a:r>
              <a:rPr lang="en-US" dirty="0" smtClean="0"/>
              <a:t>was </a:t>
            </a:r>
            <a:r>
              <a:rPr lang="en-US" dirty="0"/>
              <a:t>briefly the personal doctor to Mahatma Gandhi after returning to </a:t>
            </a:r>
            <a:r>
              <a:rPr lang="en-US" dirty="0" smtClean="0"/>
              <a:t>India from London </a:t>
            </a:r>
            <a:r>
              <a:rPr lang="en-US" dirty="0"/>
              <a:t>and </a:t>
            </a:r>
            <a:r>
              <a:rPr lang="en-US" dirty="0" smtClean="0"/>
              <a:t>X joined </a:t>
            </a:r>
            <a:r>
              <a:rPr lang="en-US" dirty="0"/>
              <a:t>the independence movement</a:t>
            </a:r>
            <a:r>
              <a:rPr lang="en-US" dirty="0" smtClean="0"/>
              <a:t>.</a:t>
            </a:r>
          </a:p>
          <a:p>
            <a:r>
              <a:rPr lang="en-US" dirty="0" smtClean="0"/>
              <a:t>X was </a:t>
            </a:r>
            <a:r>
              <a:rPr lang="en-US" dirty="0"/>
              <a:t>twice incarcerated (1938 and 1942) by the British government for </a:t>
            </a:r>
            <a:r>
              <a:rPr lang="en-US" dirty="0" smtClean="0"/>
              <a:t>X’s role </a:t>
            </a:r>
            <a:r>
              <a:rPr lang="en-US" dirty="0"/>
              <a:t>in Gandhi's Satyagraha </a:t>
            </a:r>
            <a:r>
              <a:rPr lang="en-US" dirty="0" smtClean="0"/>
              <a:t>movement.</a:t>
            </a:r>
          </a:p>
          <a:p>
            <a:r>
              <a:rPr lang="en-US" dirty="0" smtClean="0"/>
              <a:t>X served </a:t>
            </a:r>
            <a:r>
              <a:rPr lang="en-US" dirty="0"/>
              <a:t>as the first "</a:t>
            </a:r>
            <a:r>
              <a:rPr lang="en-US" dirty="0" err="1"/>
              <a:t>Dewan</a:t>
            </a:r>
            <a:r>
              <a:rPr lang="en-US" dirty="0"/>
              <a:t>" </a:t>
            </a:r>
            <a:r>
              <a:rPr lang="en-US" dirty="0" smtClean="0"/>
              <a:t> </a:t>
            </a:r>
            <a:r>
              <a:rPr lang="en-US" dirty="0"/>
              <a:t>of the erstwhile Baroda </a:t>
            </a:r>
            <a:r>
              <a:rPr lang="en-US" dirty="0" smtClean="0"/>
              <a:t>state, apart from other key posts in various ministries in free India.</a:t>
            </a:r>
          </a:p>
          <a:p>
            <a:r>
              <a:rPr lang="en-US" dirty="0"/>
              <a:t>X was also the Indian high commissioner to the United Kingdom from 1963 to </a:t>
            </a:r>
            <a:r>
              <a:rPr lang="en-US" dirty="0" smtClean="0"/>
              <a:t>1966, a post he took up after a role for which he is most well known.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864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056" y="1799566"/>
            <a:ext cx="5907888" cy="325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57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John Mathai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 smtClean="0"/>
              <a:t>Kasturbhai</a:t>
            </a:r>
            <a:r>
              <a:rPr lang="en-GB" dirty="0" smtClean="0"/>
              <a:t> </a:t>
            </a:r>
            <a:r>
              <a:rPr lang="en-GB" dirty="0" err="1" smtClean="0"/>
              <a:t>Lalbhai</a:t>
            </a: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err="1" smtClean="0"/>
              <a:t>Ladbhi</a:t>
            </a:r>
            <a:r>
              <a:rPr lang="en-GB" dirty="0" smtClean="0"/>
              <a:t> Bhandari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 smtClean="0"/>
              <a:t>Kartikeya</a:t>
            </a:r>
            <a:r>
              <a:rPr lang="en-GB" dirty="0" smtClean="0"/>
              <a:t> Sarabhai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 smtClean="0"/>
              <a:t>Jivraj</a:t>
            </a:r>
            <a:r>
              <a:rPr lang="en-GB" dirty="0" smtClean="0"/>
              <a:t> Mehta</a:t>
            </a:r>
          </a:p>
          <a:p>
            <a:pPr marL="514350" indent="-514350">
              <a:buFont typeface="+mj-lt"/>
              <a:buAutoNum type="arabicPeriod"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942" y="1431531"/>
            <a:ext cx="5181600" cy="3418309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7765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Connect – Non Exhaustive List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5 questions, there is a specific connect that I need and I don’t need to remind you there are no cribs </a:t>
            </a:r>
            <a:r>
              <a:rPr lang="en-GB" dirty="0" smtClean="0">
                <a:sym typeface="Wingdings" panose="05000000000000000000" pitchFamily="2" charset="2"/>
              </a:rPr>
              <a:t></a:t>
            </a:r>
          </a:p>
          <a:p>
            <a:r>
              <a:rPr lang="en-GB" dirty="0" smtClean="0">
                <a:sym typeface="Wingdings" panose="05000000000000000000" pitchFamily="2" charset="2"/>
              </a:rPr>
              <a:t>You can go for the connect right from question 1 and marks for the connect are indicated on each slide</a:t>
            </a:r>
          </a:p>
          <a:p>
            <a:r>
              <a:rPr lang="en-GB" dirty="0" smtClean="0">
                <a:sym typeface="Wingdings" panose="05000000000000000000" pitchFamily="2" charset="2"/>
              </a:rPr>
              <a:t>Also, answer each question (ID the person in the picture) in your sheets with correct numbering. They will be evaluated at the end.</a:t>
            </a:r>
          </a:p>
          <a:p>
            <a:pPr lvl="1"/>
            <a:r>
              <a:rPr lang="en-GB" dirty="0" smtClean="0">
                <a:sym typeface="Wingdings" panose="05000000000000000000" pitchFamily="2" charset="2"/>
              </a:rPr>
              <a:t>+10/0 for every question</a:t>
            </a:r>
          </a:p>
          <a:p>
            <a:r>
              <a:rPr lang="en-GB" dirty="0" smtClean="0">
                <a:sym typeface="Wingdings" panose="05000000000000000000" pitchFamily="2" charset="2"/>
              </a:rPr>
              <a:t>15 seconds on each question. I will throw hints along the way. NO BLOCKS</a:t>
            </a:r>
          </a:p>
          <a:p>
            <a:r>
              <a:rPr lang="en-GB" dirty="0" smtClean="0">
                <a:sym typeface="Wingdings" panose="05000000000000000000" pitchFamily="2" charset="2"/>
              </a:rPr>
              <a:t>Scores at the end of the round.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600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Q16 – +50/-20 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610" y="65430"/>
            <a:ext cx="5257800" cy="6729984"/>
          </a:xfrm>
        </p:spPr>
      </p:pic>
    </p:spTree>
    <p:extLst>
      <p:ext uri="{BB962C8B-B14F-4D97-AF65-F5344CB8AC3E}">
        <p14:creationId xmlns:p14="http://schemas.microsoft.com/office/powerpoint/2010/main" val="233483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Q17 – +40/-15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369" y="107576"/>
            <a:ext cx="5047989" cy="6642092"/>
          </a:xfrm>
        </p:spPr>
      </p:pic>
    </p:spTree>
    <p:extLst>
      <p:ext uri="{BB962C8B-B14F-4D97-AF65-F5344CB8AC3E}">
        <p14:creationId xmlns:p14="http://schemas.microsoft.com/office/powerpoint/2010/main" val="152473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Q18 – +30/-10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874" y="94129"/>
            <a:ext cx="5410794" cy="6669742"/>
          </a:xfrm>
        </p:spPr>
      </p:pic>
    </p:spTree>
    <p:extLst>
      <p:ext uri="{BB962C8B-B14F-4D97-AF65-F5344CB8AC3E}">
        <p14:creationId xmlns:p14="http://schemas.microsoft.com/office/powerpoint/2010/main" val="43571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Q19 – +20/-5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960" y="51853"/>
            <a:ext cx="4598894" cy="6731108"/>
          </a:xfrm>
        </p:spPr>
      </p:pic>
    </p:spTree>
    <p:extLst>
      <p:ext uri="{BB962C8B-B14F-4D97-AF65-F5344CB8AC3E}">
        <p14:creationId xmlns:p14="http://schemas.microsoft.com/office/powerpoint/2010/main" val="16234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Q20 – +10/0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157" y="54168"/>
            <a:ext cx="5428167" cy="6704067"/>
          </a:xfrm>
        </p:spPr>
      </p:pic>
    </p:spTree>
    <p:extLst>
      <p:ext uri="{BB962C8B-B14F-4D97-AF65-F5344CB8AC3E}">
        <p14:creationId xmlns:p14="http://schemas.microsoft.com/office/powerpoint/2010/main" val="77199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056" y="1799566"/>
            <a:ext cx="5907888" cy="325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768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Answers – International Airports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err="1" smtClean="0"/>
              <a:t>Birsa</a:t>
            </a:r>
            <a:r>
              <a:rPr lang="en-GB" dirty="0" smtClean="0"/>
              <a:t> </a:t>
            </a:r>
            <a:r>
              <a:rPr lang="en-GB" dirty="0" err="1" smtClean="0"/>
              <a:t>Munda</a:t>
            </a:r>
            <a:r>
              <a:rPr lang="en-GB" dirty="0" smtClean="0"/>
              <a:t>, Ranchi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 smtClean="0"/>
              <a:t>Chaudhuri</a:t>
            </a:r>
            <a:r>
              <a:rPr lang="en-GB" dirty="0" smtClean="0"/>
              <a:t> </a:t>
            </a:r>
            <a:r>
              <a:rPr lang="en-GB" dirty="0" err="1" smtClean="0"/>
              <a:t>Charan</a:t>
            </a:r>
            <a:r>
              <a:rPr lang="en-GB" dirty="0" smtClean="0"/>
              <a:t> Singh, </a:t>
            </a:r>
            <a:r>
              <a:rPr lang="en-GB" dirty="0" err="1" smtClean="0"/>
              <a:t>Lucknow</a:t>
            </a: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err="1" smtClean="0"/>
              <a:t>Gopinath</a:t>
            </a:r>
            <a:r>
              <a:rPr lang="en-GB" dirty="0" smtClean="0"/>
              <a:t> </a:t>
            </a:r>
            <a:r>
              <a:rPr lang="en-GB" dirty="0" err="1" smtClean="0"/>
              <a:t>Bordoloi</a:t>
            </a:r>
            <a:r>
              <a:rPr lang="en-GB" dirty="0" smtClean="0"/>
              <a:t>, Guwahati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Guru Ram Das </a:t>
            </a:r>
            <a:r>
              <a:rPr lang="en-GB" dirty="0" err="1" smtClean="0"/>
              <a:t>Ji</a:t>
            </a:r>
            <a:r>
              <a:rPr lang="en-GB" dirty="0" smtClean="0"/>
              <a:t>, Amritsar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 smtClean="0"/>
              <a:t>Kempe</a:t>
            </a:r>
            <a:r>
              <a:rPr lang="en-GB" dirty="0" smtClean="0"/>
              <a:t> </a:t>
            </a:r>
            <a:r>
              <a:rPr lang="en-GB" dirty="0" err="1" smtClean="0"/>
              <a:t>Gowda</a:t>
            </a:r>
            <a:r>
              <a:rPr lang="en-GB" dirty="0" smtClean="0"/>
              <a:t> I, Bangalore</a:t>
            </a:r>
          </a:p>
          <a:p>
            <a:pPr marL="514350" indent="-514350">
              <a:buFont typeface="+mj-lt"/>
              <a:buAutoNum type="arabicPeriod"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643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END OF THE QUIZ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Congratulations to one and all. We will now proceed to the other rounds. Hope the quiz was fun.</a:t>
            </a:r>
          </a:p>
          <a:p>
            <a:r>
              <a:rPr lang="en-GB" dirty="0" smtClean="0"/>
              <a:t>You can actually drop me your cribs at </a:t>
            </a:r>
            <a:r>
              <a:rPr lang="en-GB" dirty="0" smtClean="0">
                <a:hlinkClick r:id="rId2"/>
              </a:rPr>
              <a:t>p14tauseefw@iimahd.ernet.in</a:t>
            </a:r>
            <a:r>
              <a:rPr lang="en-GB" dirty="0" smtClean="0"/>
              <a:t> I cannot change the outcome of the quiz, but it will help me learn new things.</a:t>
            </a:r>
          </a:p>
        </p:txBody>
      </p:sp>
    </p:spTree>
    <p:extLst>
      <p:ext uri="{BB962C8B-B14F-4D97-AF65-F5344CB8AC3E}">
        <p14:creationId xmlns:p14="http://schemas.microsoft.com/office/powerpoint/2010/main" val="149449862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591845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Bonus Tie Break Question/Audience Question</a:t>
            </a:r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3810000" cy="2438400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098" y="1690688"/>
            <a:ext cx="3876675" cy="23717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037" y="4178301"/>
            <a:ext cx="3971925" cy="25527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57827" y="3157540"/>
            <a:ext cx="1343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CONNECT?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005061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Satyajit</a:t>
            </a:r>
            <a:r>
              <a:rPr lang="en-GB" dirty="0" smtClean="0"/>
              <a:t> Ray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2549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1685</Words>
  <Application>Microsoft Office PowerPoint</Application>
  <PresentationFormat>Widescreen</PresentationFormat>
  <Paragraphs>168</Paragraphs>
  <Slides>60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5" baseType="lpstr">
      <vt:lpstr>Arial</vt:lpstr>
      <vt:lpstr>Calibri</vt:lpstr>
      <vt:lpstr>Calibri Light</vt:lpstr>
      <vt:lpstr>Wingdings</vt:lpstr>
      <vt:lpstr>Office Theme</vt:lpstr>
      <vt:lpstr>PowerPoint Presentation</vt:lpstr>
      <vt:lpstr>FSI Potpourri – Quiz The boot is on the other foot</vt:lpstr>
      <vt:lpstr>Rules and Credits</vt:lpstr>
      <vt:lpstr>General Round </vt:lpstr>
      <vt:lpstr>Q1 – Name it.</vt:lpstr>
      <vt:lpstr>PowerPoint Presentation</vt:lpstr>
      <vt:lpstr>Answer</vt:lpstr>
      <vt:lpstr>Q2 – Identify the person in the pic.</vt:lpstr>
      <vt:lpstr>PowerPoint Presentation</vt:lpstr>
      <vt:lpstr>PowerPoint Presentation</vt:lpstr>
      <vt:lpstr>Answer</vt:lpstr>
      <vt:lpstr>Q3 – Identify X.</vt:lpstr>
      <vt:lpstr>PowerPoint Presentation</vt:lpstr>
      <vt:lpstr>Answer</vt:lpstr>
      <vt:lpstr>Q4 – Connect. Exhaustive list (debated)</vt:lpstr>
      <vt:lpstr>PowerPoint Presentation</vt:lpstr>
      <vt:lpstr>Answer</vt:lpstr>
      <vt:lpstr>Q5 – Identify X</vt:lpstr>
      <vt:lpstr>PowerPoint Presentation</vt:lpstr>
      <vt:lpstr>Answer</vt:lpstr>
      <vt:lpstr>Q6 – Identify the lead dancer</vt:lpstr>
      <vt:lpstr>PowerPoint Presentation</vt:lpstr>
      <vt:lpstr>PowerPoint Presentation</vt:lpstr>
      <vt:lpstr>Answer</vt:lpstr>
      <vt:lpstr>Q7 – Put Funda. Sitter.</vt:lpstr>
      <vt:lpstr>PowerPoint Presentation</vt:lpstr>
      <vt:lpstr>PowerPoint Presentation</vt:lpstr>
      <vt:lpstr>PowerPoint Presentation</vt:lpstr>
      <vt:lpstr>Answer</vt:lpstr>
      <vt:lpstr>Q8 – The real life story of the film</vt:lpstr>
      <vt:lpstr>PowerPoint Presentation</vt:lpstr>
      <vt:lpstr>PowerPoint Presentation</vt:lpstr>
      <vt:lpstr>Answer</vt:lpstr>
      <vt:lpstr>Q9 – ID both. No half points.</vt:lpstr>
      <vt:lpstr>PowerPoint Presentation</vt:lpstr>
      <vt:lpstr>PowerPoint Presentation</vt:lpstr>
      <vt:lpstr>Answer</vt:lpstr>
      <vt:lpstr>Q10 – ID X. He wasn’t a smuggler, BTW.</vt:lpstr>
      <vt:lpstr>PowerPoint Presentation</vt:lpstr>
      <vt:lpstr>Answer</vt:lpstr>
      <vt:lpstr>Themed Quiz</vt:lpstr>
      <vt:lpstr>Q11 – ID X.</vt:lpstr>
      <vt:lpstr>Q12 – ID X.</vt:lpstr>
      <vt:lpstr>Q13 – ID X.</vt:lpstr>
      <vt:lpstr>Q14 – ID X.</vt:lpstr>
      <vt:lpstr>Q15 – ID X.</vt:lpstr>
      <vt:lpstr>PowerPoint Presentation</vt:lpstr>
      <vt:lpstr>Answers</vt:lpstr>
      <vt:lpstr>Connect – Non Exhaustive List</vt:lpstr>
      <vt:lpstr>Q16 – +50/-20 </vt:lpstr>
      <vt:lpstr>Q17 – +40/-15</vt:lpstr>
      <vt:lpstr>Q18 – +30/-10</vt:lpstr>
      <vt:lpstr>Q19 – +20/-5</vt:lpstr>
      <vt:lpstr>Q20 – +10/0</vt:lpstr>
      <vt:lpstr>PowerPoint Presentation</vt:lpstr>
      <vt:lpstr>Answers – International Airports</vt:lpstr>
      <vt:lpstr>END OF THE QUIZ</vt:lpstr>
      <vt:lpstr>PowerPoint Presentation</vt:lpstr>
      <vt:lpstr>Bonus Tie Break Question/Audience Question</vt:lpstr>
      <vt:lpstr>Answer</vt:lpstr>
    </vt:vector>
  </TitlesOfParts>
  <Company>Personal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Tauseef Warsi</dc:creator>
  <cp:lastModifiedBy>Tauseef Warsi</cp:lastModifiedBy>
  <cp:revision>96</cp:revision>
  <dcterms:created xsi:type="dcterms:W3CDTF">2014-12-07T00:23:43Z</dcterms:created>
  <dcterms:modified xsi:type="dcterms:W3CDTF">2014-12-12T12:21:13Z</dcterms:modified>
</cp:coreProperties>
</file>